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</p:sldMasterIdLst>
  <p:notesMasterIdLst>
    <p:notesMasterId r:id="rId57"/>
  </p:notesMasterIdLst>
  <p:sldIdLst>
    <p:sldId id="263" r:id="rId2"/>
    <p:sldId id="296" r:id="rId3"/>
    <p:sldId id="297" r:id="rId4"/>
    <p:sldId id="298" r:id="rId5"/>
    <p:sldId id="299" r:id="rId6"/>
    <p:sldId id="302" r:id="rId7"/>
    <p:sldId id="300" r:id="rId8"/>
    <p:sldId id="312" r:id="rId9"/>
    <p:sldId id="309" r:id="rId10"/>
    <p:sldId id="311" r:id="rId11"/>
    <p:sldId id="314" r:id="rId12"/>
    <p:sldId id="313" r:id="rId13"/>
    <p:sldId id="316" r:id="rId14"/>
    <p:sldId id="320" r:id="rId15"/>
    <p:sldId id="317" r:id="rId16"/>
    <p:sldId id="318" r:id="rId17"/>
    <p:sldId id="319" r:id="rId18"/>
    <p:sldId id="303" r:id="rId19"/>
    <p:sldId id="304" r:id="rId20"/>
    <p:sldId id="305" r:id="rId21"/>
    <p:sldId id="339" r:id="rId22"/>
    <p:sldId id="322" r:id="rId23"/>
    <p:sldId id="340" r:id="rId24"/>
    <p:sldId id="329" r:id="rId25"/>
    <p:sldId id="341" r:id="rId26"/>
    <p:sldId id="342" r:id="rId27"/>
    <p:sldId id="343" r:id="rId28"/>
    <p:sldId id="324" r:id="rId29"/>
    <p:sldId id="335" r:id="rId30"/>
    <p:sldId id="344" r:id="rId31"/>
    <p:sldId id="331" r:id="rId32"/>
    <p:sldId id="337" r:id="rId33"/>
    <p:sldId id="330" r:id="rId34"/>
    <p:sldId id="332" r:id="rId35"/>
    <p:sldId id="333" r:id="rId36"/>
    <p:sldId id="336" r:id="rId37"/>
    <p:sldId id="321" r:id="rId38"/>
    <p:sldId id="345" r:id="rId39"/>
    <p:sldId id="346" r:id="rId40"/>
    <p:sldId id="334" r:id="rId41"/>
    <p:sldId id="338" r:id="rId42"/>
    <p:sldId id="347" r:id="rId43"/>
    <p:sldId id="349" r:id="rId44"/>
    <p:sldId id="350" r:id="rId45"/>
    <p:sldId id="306" r:id="rId46"/>
    <p:sldId id="351" r:id="rId47"/>
    <p:sldId id="354" r:id="rId48"/>
    <p:sldId id="355" r:id="rId49"/>
    <p:sldId id="360" r:id="rId50"/>
    <p:sldId id="356" r:id="rId51"/>
    <p:sldId id="359" r:id="rId52"/>
    <p:sldId id="361" r:id="rId53"/>
    <p:sldId id="363" r:id="rId54"/>
    <p:sldId id="362" r:id="rId55"/>
    <p:sldId id="358" r:id="rId56"/>
  </p:sldIdLst>
  <p:sldSz cx="10080625" cy="6300788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4EF"/>
    <a:srgbClr val="FBFFFF"/>
    <a:srgbClr val="FFA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/>
    <p:restoredTop sz="94767"/>
  </p:normalViewPr>
  <p:slideViewPr>
    <p:cSldViewPr snapToGrid="0" snapToObjects="1">
      <p:cViewPr>
        <p:scale>
          <a:sx n="141" d="100"/>
          <a:sy n="141" d="100"/>
        </p:scale>
        <p:origin x="10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F9075-7D0E-904E-8570-5DF97EB87FBD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57300"/>
            <a:ext cx="54292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33A76-40F8-0541-8871-6025E295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98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57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09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06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37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380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49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5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55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6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68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851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5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5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9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next level is comparing only against level 2. highlighted, all this data is “used” in the new models at this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9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next level is comparing only against level 2. highlighted, all this data is “used” in the new models at this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601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next level is comparing only against level 2. highlighted, all this data is “used” in the new models at this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3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38292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474200"/>
            <a:ext cx="9071640" cy="3653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51280"/>
            <a:ext cx="9071640" cy="4875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88720" y="-480240"/>
            <a:ext cx="867600" cy="29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600" b="0" strike="noStrike" spc="-1">
                <a:solidFill>
                  <a:srgbClr val="FFFFFF"/>
                </a:solidFill>
                <a:latin typeface="Roboto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410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Click to edit the outline text format</a:t>
            </a:r>
          </a:p>
          <a:p>
            <a:pPr marL="864000" lvl="1" indent="-324000">
              <a:spcBef>
                <a:spcPts val="108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Roboto"/>
              </a:rPr>
              <a:t>Second Outline Level</a:t>
            </a:r>
          </a:p>
          <a:p>
            <a:pPr marL="1296000" lvl="2" indent="-288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Third Outline Level</a:t>
            </a:r>
          </a:p>
          <a:p>
            <a:pPr marL="1728000" lvl="3" indent="-216000">
              <a:spcBef>
                <a:spcPts val="108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Roboto"/>
              </a:rPr>
              <a:t>Fourth Outline Level</a:t>
            </a:r>
          </a:p>
          <a:p>
            <a:pPr marL="2160000" lvl="4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Fifth Outline Level</a:t>
            </a:r>
          </a:p>
          <a:p>
            <a:pPr marL="2592000" lvl="5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Sixth Outline Level</a:t>
            </a:r>
          </a:p>
          <a:p>
            <a:pPr marL="3024000" lvl="6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Seventh Outline Level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0" y="5577840"/>
            <a:ext cx="10080000" cy="457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474200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latin typeface="Roboto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5879065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FFFFFF"/>
                </a:solidFill>
                <a:latin typeface="Futura Medium" panose="020B0602020204020303" pitchFamily="34" charset="-79"/>
                <a:ea typeface="SF Pro Heavy" pitchFamily="2" charset="0"/>
                <a:cs typeface="Futura Medium" panose="020B0602020204020303" pitchFamily="34" charset="-79"/>
              </a:rPr>
              <a:t>LEVI JOHN WOLF</a:t>
            </a:r>
            <a:endParaRPr lang="en-US" sz="3200" strike="noStrike" spc="-1" dirty="0">
              <a:solidFill>
                <a:srgbClr val="FFFFFF"/>
              </a:solidFill>
              <a:latin typeface="Futura Medium" panose="020B0602020204020303" pitchFamily="34" charset="-79"/>
              <a:ea typeface="SF Pro Heavy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9E7CEAC-DB92-0804-4433-ED8F41355768}"/>
              </a:ext>
            </a:extLst>
          </p:cNvPr>
          <p:cNvSpPr txBox="1"/>
          <p:nvPr/>
        </p:nvSpPr>
        <p:spPr>
          <a:xfrm>
            <a:off x="457200" y="185587"/>
            <a:ext cx="9209314" cy="2769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8800" b="1" strike="noStrike" spc="-1" dirty="0">
                <a:solidFill>
                  <a:srgbClr val="000000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SUPERVISED QUADTREES: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 new algorithm for 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local data science</a:t>
            </a:r>
            <a:endParaRPr lang="en-US" sz="5400" strike="noStrike" spc="-1" dirty="0">
              <a:solidFill>
                <a:srgbClr val="000000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5" name="TextShape 3">
            <a:extLst>
              <a:ext uri="{FF2B5EF4-FFF2-40B4-BE49-F238E27FC236}">
                <a16:creationId xmlns:a16="http://schemas.microsoft.com/office/drawing/2014/main" id="{9BC2C6C5-08A1-147E-6646-0327C570C7D1}"/>
              </a:ext>
            </a:extLst>
          </p:cNvPr>
          <p:cNvSpPr txBox="1"/>
          <p:nvPr/>
        </p:nvSpPr>
        <p:spPr>
          <a:xfrm>
            <a:off x="4201560" y="5571945"/>
            <a:ext cx="5879065" cy="5336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14000"/>
              </a:lnSpc>
            </a:pPr>
            <a:r>
              <a:rPr lang="en-US" sz="2400" spc="60" dirty="0">
                <a:solidFill>
                  <a:schemeClr val="bg1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levi.john.wolf@bristol.ac.uk</a:t>
            </a:r>
          </a:p>
        </p:txBody>
      </p:sp>
    </p:spTree>
    <p:extLst>
      <p:ext uri="{BB962C8B-B14F-4D97-AF65-F5344CB8AC3E}">
        <p14:creationId xmlns:p14="http://schemas.microsoft.com/office/powerpoint/2010/main" val="364053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CLUSTERING REGRESSION</a:t>
            </a:r>
          </a:p>
        </p:txBody>
      </p:sp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BC6A54D0-0283-8D60-E0F4-DB782497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243840"/>
            <a:ext cx="6795757" cy="5274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D5EDF-2CF9-6EC0-04BB-98940360B38F}"/>
              </a:ext>
            </a:extLst>
          </p:cNvPr>
          <p:cNvSpPr txBox="1"/>
          <p:nvPr/>
        </p:nvSpPr>
        <p:spPr>
          <a:xfrm>
            <a:off x="5415378" y="3748660"/>
            <a:ext cx="2885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OPTIMAL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ish</a:t>
            </a:r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BREAK</a:t>
            </a:r>
          </a:p>
        </p:txBody>
      </p:sp>
    </p:spTree>
    <p:extLst>
      <p:ext uri="{BB962C8B-B14F-4D97-AF65-F5344CB8AC3E}">
        <p14:creationId xmlns:p14="http://schemas.microsoft.com/office/powerpoint/2010/main" val="698694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CLUSTERING REGRESSION</a:t>
            </a:r>
          </a:p>
        </p:txBody>
      </p:sp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BC6A54D0-0283-8D60-E0F4-DB782497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243840"/>
            <a:ext cx="6795757" cy="5274318"/>
          </a:xfrm>
          <a:prstGeom prst="rect">
            <a:avLst/>
          </a:prstGeom>
        </p:spPr>
      </p:pic>
      <p:pic>
        <p:nvPicPr>
          <p:cNvPr id="7" name="Picture 6" descr="A line graph with red and blue dots&#10;&#10;Description automatically generated">
            <a:extLst>
              <a:ext uri="{FF2B5EF4-FFF2-40B4-BE49-F238E27FC236}">
                <a16:creationId xmlns:a16="http://schemas.microsoft.com/office/drawing/2014/main" id="{198EAC51-386B-293B-BC53-0D6985B4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/>
          <a:stretch/>
        </p:blipFill>
        <p:spPr>
          <a:xfrm>
            <a:off x="1633515" y="621438"/>
            <a:ext cx="6795758" cy="4896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7AB24-2270-B6A6-4C26-25C7A38ED02D}"/>
              </a:ext>
            </a:extLst>
          </p:cNvPr>
          <p:cNvSpPr txBox="1"/>
          <p:nvPr/>
        </p:nvSpPr>
        <p:spPr>
          <a:xfrm>
            <a:off x="5415378" y="3748660"/>
            <a:ext cx="2219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TRUE BREAK</a:t>
            </a:r>
          </a:p>
        </p:txBody>
      </p:sp>
    </p:spTree>
    <p:extLst>
      <p:ext uri="{BB962C8B-B14F-4D97-AF65-F5344CB8AC3E}">
        <p14:creationId xmlns:p14="http://schemas.microsoft.com/office/powerpoint/2010/main" val="1317259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BEFORE THE SUPERVISED QUADTREE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9C51-FF83-B5C0-D651-742873BA773F}"/>
              </a:ext>
            </a:extLst>
          </p:cNvPr>
          <p:cNvSpPr txBox="1"/>
          <p:nvPr/>
        </p:nvSpPr>
        <p:spPr>
          <a:xfrm>
            <a:off x="549836" y="256988"/>
            <a:ext cx="886813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Späth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(1979)’s three-stage process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CLUSTER: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find clusters in the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ESTIMATE: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fit the model using clusters as a feature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REFINE: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flip poorly-fit observations to a different cluster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Heuristic (i.e. not optimal),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slow+computationally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intensive, likelihood-dependent, even in the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seriously improved spatial variant provided by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Sugasawa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Murakami (2021)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No guarantee of recovering the original classes</a:t>
            </a: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Anselin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&amp; Amaral (2023)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COMBINE: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Combine spatial and feature similarity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SPAN: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compute a MST over the combined affinity matrix 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remove MST links to create clusters according to (SSR – (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SSR</a:t>
            </a:r>
            <a:r>
              <a:rPr lang="en-US" baseline="-250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a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+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SSR</a:t>
            </a:r>
            <a:r>
              <a:rPr lang="en-US" baseline="-250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b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))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Spends degrees of freedom judiciously; n-clusters x n-features interactions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Remains fully within the standard Wald/LRT/Chow-based testing framework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MSTs can be quite unstable over Cross-validation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Requires prior knowledge of the deepest number of clusters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Avoids overfitting, since splits could be made below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j</a:t>
            </a:r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49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5991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20032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</p:spTree>
    <p:extLst>
      <p:ext uri="{BB962C8B-B14F-4D97-AF65-F5344CB8AC3E}">
        <p14:creationId xmlns:p14="http://schemas.microsoft.com/office/powerpoint/2010/main" val="31629139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MST CHANGES DRAMATICALLY UNDER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8017A-C520-BDE6-F668-2E347B798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>
          <a:xfrm>
            <a:off x="3075317" y="0"/>
            <a:ext cx="5045999" cy="5502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</p:spTree>
    <p:extLst>
      <p:ext uri="{BB962C8B-B14F-4D97-AF65-F5344CB8AC3E}">
        <p14:creationId xmlns:p14="http://schemas.microsoft.com/office/powerpoint/2010/main" val="26311778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B6C81A-8ED8-6374-ADA0-0BB2A8BCF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 b="4524"/>
          <a:stretch/>
        </p:blipFill>
        <p:spPr>
          <a:xfrm>
            <a:off x="3043991" y="90350"/>
            <a:ext cx="5073858" cy="5451872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TREE ADJACENCY IS NOT FULL SIMILARITY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486E7-F1C2-5EAA-238D-25D6A114BD9A}"/>
              </a:ext>
            </a:extLst>
          </p:cNvPr>
          <p:cNvSpPr txBox="1"/>
          <p:nvPr/>
        </p:nvSpPr>
        <p:spPr>
          <a:xfrm>
            <a:off x="7735384" y="2069432"/>
            <a:ext cx="2022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Distant in some splits, neighbors in others!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D07474-F857-E41B-205D-A2806EEC3B5B}"/>
              </a:ext>
            </a:extLst>
          </p:cNvPr>
          <p:cNvCxnSpPr>
            <a:cxnSpLocks/>
          </p:cNvCxnSpPr>
          <p:nvPr/>
        </p:nvCxnSpPr>
        <p:spPr>
          <a:xfrm flipH="1">
            <a:off x="5702968" y="2577263"/>
            <a:ext cx="2032416" cy="1056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54145-1902-89EF-D769-E91EAA3C57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02968" y="2577264"/>
            <a:ext cx="2032416" cy="18503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19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A9F23B-E04B-968D-EEC9-DD1FEAC1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5478"/>
          <a:stretch/>
        </p:blipFill>
        <p:spPr>
          <a:xfrm>
            <a:off x="3040521" y="90350"/>
            <a:ext cx="5073461" cy="5391712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MST IS NOT FULL MST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A352FC1-FEA6-09CE-7376-DA9F1E59F173}"/>
              </a:ext>
            </a:extLst>
          </p:cNvPr>
          <p:cNvCxnSpPr>
            <a:cxnSpLocks/>
          </p:cNvCxnSpPr>
          <p:nvPr/>
        </p:nvCxnSpPr>
        <p:spPr>
          <a:xfrm flipH="1">
            <a:off x="5402179" y="3150394"/>
            <a:ext cx="2300382" cy="7076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85ABBE2-349F-39DE-B651-06FA35CD67AF}"/>
              </a:ext>
            </a:extLst>
          </p:cNvPr>
          <p:cNvSpPr/>
          <p:nvPr/>
        </p:nvSpPr>
        <p:spPr>
          <a:xfrm>
            <a:off x="5088439" y="3858022"/>
            <a:ext cx="180474" cy="180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074C9-F69F-A4E7-A06C-C32CCA190718}"/>
              </a:ext>
            </a:extLst>
          </p:cNvPr>
          <p:cNvSpPr txBox="1"/>
          <p:nvPr/>
        </p:nvSpPr>
        <p:spPr>
          <a:xfrm>
            <a:off x="7702561" y="2760355"/>
            <a:ext cx="20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To whom should this connect? </a:t>
            </a:r>
          </a:p>
        </p:txBody>
      </p:sp>
    </p:spTree>
    <p:extLst>
      <p:ext uri="{BB962C8B-B14F-4D97-AF65-F5344CB8AC3E}">
        <p14:creationId xmlns:p14="http://schemas.microsoft.com/office/powerpoint/2010/main" val="2934865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326802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LOCAL MODELS IN DATA SCIENCE</a:t>
            </a:r>
          </a:p>
          <a:p>
            <a:r>
              <a:rPr lang="en-US" sz="4000" spc="-1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	reverberations of a local revolution</a:t>
            </a:r>
          </a:p>
          <a:p>
            <a:r>
              <a:rPr lang="en-US" sz="4000" b="1" strike="noStrike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finding fault lines in effect stability</a:t>
            </a:r>
            <a:endParaRPr lang="en-US" sz="4000" b="1" spc="-1" dirty="0">
              <a:solidFill>
                <a:schemeClr val="bg1">
                  <a:lumMod val="6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	spatial splits for spatial fits</a:t>
            </a: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2938033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IN IMAGE COMPRESSION</a:t>
            </a:r>
          </a:p>
        </p:txBody>
      </p:sp>
      <p:pic>
        <p:nvPicPr>
          <p:cNvPr id="3" name="Picture 2" descr="A close up of a color palette&#10;&#10;Description automatically generated">
            <a:extLst>
              <a:ext uri="{FF2B5EF4-FFF2-40B4-BE49-F238E27FC236}">
                <a16:creationId xmlns:a16="http://schemas.microsoft.com/office/drawing/2014/main" id="{BA7AFA8E-0026-9D1F-15DF-8D428B16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4" y="206500"/>
            <a:ext cx="9536116" cy="4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047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LOCAL MODELS IN DATA SCIENCE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1321897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SPEND DETAIL WHERE ITS NEEDED MOST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close up of a color palette&#10;&#10;Description automatically generated">
            <a:extLst>
              <a:ext uri="{FF2B5EF4-FFF2-40B4-BE49-F238E27FC236}">
                <a16:creationId xmlns:a16="http://schemas.microsoft.com/office/drawing/2014/main" id="{BA7AFA8E-0026-9D1F-15DF-8D428B16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4" y="206500"/>
            <a:ext cx="9536116" cy="4768058"/>
          </a:xfrm>
          <a:prstGeom prst="rect">
            <a:avLst/>
          </a:prstGeo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E3A64C40-2DA1-0FD9-71A5-FAB02516C60D}"/>
              </a:ext>
            </a:extLst>
          </p:cNvPr>
          <p:cNvSpPr/>
          <p:nvPr/>
        </p:nvSpPr>
        <p:spPr>
          <a:xfrm>
            <a:off x="3012141" y="3251200"/>
            <a:ext cx="161365" cy="161365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2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</a:t>
            </a:r>
          </a:p>
          <a:p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pPr marL="342900" indent="-342900">
              <a:buAutoNum type="arabicPeriod"/>
            </a:pPr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SPLIT</a:t>
            </a:r>
          </a:p>
          <a:p>
            <a:pPr marL="342900" indent="-342900">
              <a:buAutoNum type="arabicPeriod"/>
            </a:pPr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</a:t>
            </a:r>
          </a:p>
          <a:p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00A34-815A-0958-D2A4-8B564973FD5A}"/>
              </a:ext>
            </a:extLst>
          </p:cNvPr>
          <p:cNvSpPr txBox="1"/>
          <p:nvPr/>
        </p:nvSpPr>
        <p:spPr>
          <a:xfrm>
            <a:off x="1328351" y="1105930"/>
            <a:ext cx="780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global model across all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5742-5F5D-5F83-A21F-1A556C91717D}"/>
              </a:ext>
            </a:extLst>
          </p:cNvPr>
          <p:cNvSpPr txBox="1"/>
          <p:nvPr/>
        </p:nvSpPr>
        <p:spPr>
          <a:xfrm>
            <a:off x="1328351" y="2382145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Recursively find quadrants where you can improve upon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055A1-86E3-7465-127D-EE0E5DC750B5}"/>
              </a:ext>
            </a:extLst>
          </p:cNvPr>
          <p:cNvSpPr txBox="1"/>
          <p:nvPr/>
        </p:nvSpPr>
        <p:spPr>
          <a:xfrm>
            <a:off x="1328350" y="3537364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“Roll up” useless </a:t>
            </a:r>
            <a:r>
              <a:rPr lang="en-US" sz="24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leaf:feature</a:t>
            </a:r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interactions depth-first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2D41E-4298-860C-2F14-73FDB88C48DF}"/>
              </a:ext>
            </a:extLst>
          </p:cNvPr>
          <p:cNvSpPr txBox="1"/>
          <p:nvPr/>
        </p:nvSpPr>
        <p:spPr>
          <a:xfrm>
            <a:off x="1328349" y="4813579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Interpret the pruned global model as you need</a:t>
            </a:r>
          </a:p>
        </p:txBody>
      </p:sp>
    </p:spTree>
    <p:extLst>
      <p:ext uri="{BB962C8B-B14F-4D97-AF65-F5344CB8AC3E}">
        <p14:creationId xmlns:p14="http://schemas.microsoft.com/office/powerpoint/2010/main" val="666491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539EAE1D-B8DA-641E-8627-60FC36EC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128"/>
          <a:stretch/>
        </p:blipFill>
        <p:spPr>
          <a:xfrm>
            <a:off x="2087562" y="0"/>
            <a:ext cx="5905500" cy="5398862"/>
          </a:xfrm>
          <a:prstGeom prst="rect">
            <a:avLst/>
          </a:prstGeom>
        </p:spPr>
      </p:pic>
      <p:pic>
        <p:nvPicPr>
          <p:cNvPr id="8" name="Picture 7" descr="A red and white grid&#10;&#10;Description automatically generated">
            <a:extLst>
              <a:ext uri="{FF2B5EF4-FFF2-40B4-BE49-F238E27FC236}">
                <a16:creationId xmlns:a16="http://schemas.microsoft.com/office/drawing/2014/main" id="{29218003-CD7B-D698-772B-E455F520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C70451A-667E-8318-C754-F1BC77BE2FFA}"/>
              </a:ext>
            </a:extLst>
          </p:cNvPr>
          <p:cNvSpPr/>
          <p:nvPr/>
        </p:nvSpPr>
        <p:spPr>
          <a:xfrm>
            <a:off x="8767017" y="508254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2FBAB-A036-E9D4-A574-E16986851A08}"/>
              </a:ext>
            </a:extLst>
          </p:cNvPr>
          <p:cNvSpPr txBox="1"/>
          <p:nvPr/>
        </p:nvSpPr>
        <p:spPr>
          <a:xfrm>
            <a:off x="2564026" y="16681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695186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539EAE1D-B8DA-641E-8627-60FC36EC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128"/>
          <a:stretch/>
        </p:blipFill>
        <p:spPr>
          <a:xfrm>
            <a:off x="2087562" y="0"/>
            <a:ext cx="5905500" cy="5398862"/>
          </a:xfrm>
          <a:prstGeom prst="rect">
            <a:avLst/>
          </a:prstGeom>
        </p:spPr>
      </p:pic>
      <p:pic>
        <p:nvPicPr>
          <p:cNvPr id="8" name="Picture 7" descr="A red and white grid&#10;&#10;Description automatically generated">
            <a:extLst>
              <a:ext uri="{FF2B5EF4-FFF2-40B4-BE49-F238E27FC236}">
                <a16:creationId xmlns:a16="http://schemas.microsoft.com/office/drawing/2014/main" id="{29218003-CD7B-D698-772B-E455F520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C70451A-667E-8318-C754-F1BC77BE2FFA}"/>
              </a:ext>
            </a:extLst>
          </p:cNvPr>
          <p:cNvSpPr/>
          <p:nvPr/>
        </p:nvSpPr>
        <p:spPr>
          <a:xfrm>
            <a:off x="8767017" y="508254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2FBAB-A036-E9D4-A574-E16986851A08}"/>
              </a:ext>
            </a:extLst>
          </p:cNvPr>
          <p:cNvSpPr txBox="1"/>
          <p:nvPr/>
        </p:nvSpPr>
        <p:spPr>
          <a:xfrm>
            <a:off x="2564026" y="16681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152E61C-41C9-39B8-249B-42AD22AB5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00990"/>
              </p:ext>
            </p:extLst>
          </p:nvPr>
        </p:nvGraphicFramePr>
        <p:xfrm>
          <a:off x="247423" y="166817"/>
          <a:ext cx="1513340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56670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  <a:gridCol w="756670">
                  <a:extLst>
                    <a:ext uri="{9D8B030D-6E8A-4147-A177-3AD203B41FA5}">
                      <a16:colId xmlns:a16="http://schemas.microsoft.com/office/drawing/2014/main" val="144686070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925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87783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89551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19188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863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53182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B5013E1-240D-9B45-5957-2B43B6FD2DF0}"/>
              </a:ext>
            </a:extLst>
          </p:cNvPr>
          <p:cNvSpPr/>
          <p:nvPr/>
        </p:nvSpPr>
        <p:spPr>
          <a:xfrm>
            <a:off x="2413747" y="26693"/>
            <a:ext cx="2626565" cy="54139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54131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F76D4CB-359C-D71B-FB5C-F33D605F7508}"/>
              </a:ext>
            </a:extLst>
          </p:cNvPr>
          <p:cNvSpPr/>
          <p:nvPr/>
        </p:nvSpPr>
        <p:spPr>
          <a:xfrm>
            <a:off x="5040313" y="2744480"/>
            <a:ext cx="2626565" cy="2728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72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51903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B5013E1-240D-9B45-5957-2B43B6FD2DF0}"/>
              </a:ext>
            </a:extLst>
          </p:cNvPr>
          <p:cNvSpPr/>
          <p:nvPr/>
        </p:nvSpPr>
        <p:spPr>
          <a:xfrm>
            <a:off x="2413747" y="26693"/>
            <a:ext cx="5419165" cy="2717787"/>
          </a:xfrm>
          <a:prstGeom prst="rect">
            <a:avLst/>
          </a:prstGeom>
          <a:solidFill>
            <a:srgbClr val="FFF4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C46EA42-B25D-8CA4-CB29-E01599D4D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9" b="6128"/>
          <a:stretch/>
        </p:blipFill>
        <p:spPr>
          <a:xfrm>
            <a:off x="2087562" y="2703126"/>
            <a:ext cx="5905500" cy="26957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F34D8D-8CE6-1E28-1F42-9CF0CDC74548}"/>
              </a:ext>
            </a:extLst>
          </p:cNvPr>
          <p:cNvCxnSpPr>
            <a:cxnSpLocks/>
          </p:cNvCxnSpPr>
          <p:nvPr/>
        </p:nvCxnSpPr>
        <p:spPr>
          <a:xfrm flipH="1">
            <a:off x="2481338" y="2726327"/>
            <a:ext cx="5096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44141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022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5" name="Picture 14" descr="A grid of pink squares with red dots&#10;&#10;Description automatically generated">
            <a:extLst>
              <a:ext uri="{FF2B5EF4-FFF2-40B4-BE49-F238E27FC236}">
                <a16:creationId xmlns:a16="http://schemas.microsoft.com/office/drawing/2014/main" id="{DE312FA1-FC96-06AD-19CD-EC709B1F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5094"/>
          <a:stretch/>
        </p:blipFill>
        <p:spPr>
          <a:xfrm>
            <a:off x="2088415" y="49552"/>
            <a:ext cx="5928359" cy="5413987"/>
          </a:xfrm>
          <a:prstGeom prst="rect">
            <a:avLst/>
          </a:prstGeom>
        </p:spPr>
      </p:pic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349758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6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5" name="Picture 14" descr="A grid of pink squares with red dots&#10;&#10;Description automatically generated">
            <a:extLst>
              <a:ext uri="{FF2B5EF4-FFF2-40B4-BE49-F238E27FC236}">
                <a16:creationId xmlns:a16="http://schemas.microsoft.com/office/drawing/2014/main" id="{DE312FA1-FC96-06AD-19CD-EC709B1F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5094"/>
          <a:stretch/>
        </p:blipFill>
        <p:spPr>
          <a:xfrm>
            <a:off x="2088415" y="49552"/>
            <a:ext cx="5928359" cy="5413987"/>
          </a:xfrm>
          <a:prstGeom prst="rect">
            <a:avLst/>
          </a:prstGeom>
        </p:spPr>
      </p:pic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349758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B86B9-D589-3CC0-A753-724F63EF5367}"/>
              </a:ext>
            </a:extLst>
          </p:cNvPr>
          <p:cNvSpPr txBox="1"/>
          <p:nvPr/>
        </p:nvSpPr>
        <p:spPr>
          <a:xfrm>
            <a:off x="2481337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2DE12-BDBC-889D-9CBD-320652AB4E57}"/>
              </a:ext>
            </a:extLst>
          </p:cNvPr>
          <p:cNvSpPr txBox="1"/>
          <p:nvPr/>
        </p:nvSpPr>
        <p:spPr>
          <a:xfrm>
            <a:off x="376438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D3659-ED4D-B850-6973-4999DD7A3D73}"/>
              </a:ext>
            </a:extLst>
          </p:cNvPr>
          <p:cNvSpPr txBox="1"/>
          <p:nvPr/>
        </p:nvSpPr>
        <p:spPr>
          <a:xfrm>
            <a:off x="5040312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3ECE8-2909-F63F-0567-34E50253B60D}"/>
              </a:ext>
            </a:extLst>
          </p:cNvPr>
          <p:cNvSpPr txBox="1"/>
          <p:nvPr/>
        </p:nvSpPr>
        <p:spPr>
          <a:xfrm>
            <a:off x="628949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9439-2BA0-66CF-4BA3-724C5B7A89B3}"/>
              </a:ext>
            </a:extLst>
          </p:cNvPr>
          <p:cNvSpPr txBox="1"/>
          <p:nvPr/>
        </p:nvSpPr>
        <p:spPr>
          <a:xfrm>
            <a:off x="2479281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8D4B0-DC2C-70BD-7121-3BB3A32299BF}"/>
              </a:ext>
            </a:extLst>
          </p:cNvPr>
          <p:cNvSpPr txBox="1"/>
          <p:nvPr/>
        </p:nvSpPr>
        <p:spPr>
          <a:xfrm>
            <a:off x="376232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86248-746F-3A74-DCBD-42395D46AF70}"/>
              </a:ext>
            </a:extLst>
          </p:cNvPr>
          <p:cNvSpPr txBox="1"/>
          <p:nvPr/>
        </p:nvSpPr>
        <p:spPr>
          <a:xfrm>
            <a:off x="5038256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171EE-D4B9-20B8-EA05-164D5ECBA5F4}"/>
              </a:ext>
            </a:extLst>
          </p:cNvPr>
          <p:cNvSpPr txBox="1"/>
          <p:nvPr/>
        </p:nvSpPr>
        <p:spPr>
          <a:xfrm>
            <a:off x="628743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361AC2-DD99-8C32-17BA-32958BE220DB}"/>
              </a:ext>
            </a:extLst>
          </p:cNvPr>
          <p:cNvSpPr txBox="1"/>
          <p:nvPr/>
        </p:nvSpPr>
        <p:spPr>
          <a:xfrm>
            <a:off x="2479279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732CE-BC71-8E72-D752-6B5CF0446906}"/>
              </a:ext>
            </a:extLst>
          </p:cNvPr>
          <p:cNvSpPr txBox="1"/>
          <p:nvPr/>
        </p:nvSpPr>
        <p:spPr>
          <a:xfrm>
            <a:off x="376232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8D0C0-1719-A610-EE5C-EBF5A3DF76F3}"/>
              </a:ext>
            </a:extLst>
          </p:cNvPr>
          <p:cNvSpPr txBox="1"/>
          <p:nvPr/>
        </p:nvSpPr>
        <p:spPr>
          <a:xfrm>
            <a:off x="5038254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BE372-83D6-10D3-4E76-D2A19B1E7C49}"/>
              </a:ext>
            </a:extLst>
          </p:cNvPr>
          <p:cNvSpPr txBox="1"/>
          <p:nvPr/>
        </p:nvSpPr>
        <p:spPr>
          <a:xfrm>
            <a:off x="628743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560906-5F8D-A130-E8EA-F499F6A097D9}"/>
              </a:ext>
            </a:extLst>
          </p:cNvPr>
          <p:cNvSpPr txBox="1"/>
          <p:nvPr/>
        </p:nvSpPr>
        <p:spPr>
          <a:xfrm>
            <a:off x="2477223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09DEC-E907-580C-E6E0-23AE6375412A}"/>
              </a:ext>
            </a:extLst>
          </p:cNvPr>
          <p:cNvSpPr txBox="1"/>
          <p:nvPr/>
        </p:nvSpPr>
        <p:spPr>
          <a:xfrm>
            <a:off x="376026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F6C16-A4A1-7F6A-16CE-D95824D09616}"/>
              </a:ext>
            </a:extLst>
          </p:cNvPr>
          <p:cNvSpPr txBox="1"/>
          <p:nvPr/>
        </p:nvSpPr>
        <p:spPr>
          <a:xfrm>
            <a:off x="5036198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D2AAAF-18E7-81FA-F59D-F9F68E81EA60}"/>
              </a:ext>
            </a:extLst>
          </p:cNvPr>
          <p:cNvSpPr txBox="1"/>
          <p:nvPr/>
        </p:nvSpPr>
        <p:spPr>
          <a:xfrm>
            <a:off x="628537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82657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326802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LOCAL MODELS IN DATA SCIENCE</a:t>
            </a:r>
          </a:p>
          <a:p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	reverberations of a local revolution</a:t>
            </a:r>
          </a:p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34258577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5" name="Picture 14" descr="A grid of pink squares with red dots&#10;&#10;Description automatically generated">
            <a:extLst>
              <a:ext uri="{FF2B5EF4-FFF2-40B4-BE49-F238E27FC236}">
                <a16:creationId xmlns:a16="http://schemas.microsoft.com/office/drawing/2014/main" id="{DE312FA1-FC96-06AD-19CD-EC709B1F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5094"/>
          <a:stretch/>
        </p:blipFill>
        <p:spPr>
          <a:xfrm>
            <a:off x="2088415" y="49552"/>
            <a:ext cx="5928359" cy="5413987"/>
          </a:xfrm>
          <a:prstGeom prst="rect">
            <a:avLst/>
          </a:prstGeom>
        </p:spPr>
      </p:pic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349758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B86B9-D589-3CC0-A753-724F63EF5367}"/>
              </a:ext>
            </a:extLst>
          </p:cNvPr>
          <p:cNvSpPr txBox="1"/>
          <p:nvPr/>
        </p:nvSpPr>
        <p:spPr>
          <a:xfrm>
            <a:off x="2481337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2DE12-BDBC-889D-9CBD-320652AB4E57}"/>
              </a:ext>
            </a:extLst>
          </p:cNvPr>
          <p:cNvSpPr txBox="1"/>
          <p:nvPr/>
        </p:nvSpPr>
        <p:spPr>
          <a:xfrm>
            <a:off x="376438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D3659-ED4D-B850-6973-4999DD7A3D73}"/>
              </a:ext>
            </a:extLst>
          </p:cNvPr>
          <p:cNvSpPr txBox="1"/>
          <p:nvPr/>
        </p:nvSpPr>
        <p:spPr>
          <a:xfrm>
            <a:off x="5040312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3ECE8-2909-F63F-0567-34E50253B60D}"/>
              </a:ext>
            </a:extLst>
          </p:cNvPr>
          <p:cNvSpPr txBox="1"/>
          <p:nvPr/>
        </p:nvSpPr>
        <p:spPr>
          <a:xfrm>
            <a:off x="628949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9439-2BA0-66CF-4BA3-724C5B7A89B3}"/>
              </a:ext>
            </a:extLst>
          </p:cNvPr>
          <p:cNvSpPr txBox="1"/>
          <p:nvPr/>
        </p:nvSpPr>
        <p:spPr>
          <a:xfrm>
            <a:off x="2479281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8D4B0-DC2C-70BD-7121-3BB3A32299BF}"/>
              </a:ext>
            </a:extLst>
          </p:cNvPr>
          <p:cNvSpPr txBox="1"/>
          <p:nvPr/>
        </p:nvSpPr>
        <p:spPr>
          <a:xfrm>
            <a:off x="376232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86248-746F-3A74-DCBD-42395D46AF70}"/>
              </a:ext>
            </a:extLst>
          </p:cNvPr>
          <p:cNvSpPr txBox="1"/>
          <p:nvPr/>
        </p:nvSpPr>
        <p:spPr>
          <a:xfrm>
            <a:off x="5038256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171EE-D4B9-20B8-EA05-164D5ECBA5F4}"/>
              </a:ext>
            </a:extLst>
          </p:cNvPr>
          <p:cNvSpPr txBox="1"/>
          <p:nvPr/>
        </p:nvSpPr>
        <p:spPr>
          <a:xfrm>
            <a:off x="628743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361AC2-DD99-8C32-17BA-32958BE220DB}"/>
              </a:ext>
            </a:extLst>
          </p:cNvPr>
          <p:cNvSpPr txBox="1"/>
          <p:nvPr/>
        </p:nvSpPr>
        <p:spPr>
          <a:xfrm>
            <a:off x="2479279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732CE-BC71-8E72-D752-6B5CF0446906}"/>
              </a:ext>
            </a:extLst>
          </p:cNvPr>
          <p:cNvSpPr txBox="1"/>
          <p:nvPr/>
        </p:nvSpPr>
        <p:spPr>
          <a:xfrm>
            <a:off x="376232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8D0C0-1719-A610-EE5C-EBF5A3DF76F3}"/>
              </a:ext>
            </a:extLst>
          </p:cNvPr>
          <p:cNvSpPr txBox="1"/>
          <p:nvPr/>
        </p:nvSpPr>
        <p:spPr>
          <a:xfrm>
            <a:off x="5038254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BE372-83D6-10D3-4E76-D2A19B1E7C49}"/>
              </a:ext>
            </a:extLst>
          </p:cNvPr>
          <p:cNvSpPr txBox="1"/>
          <p:nvPr/>
        </p:nvSpPr>
        <p:spPr>
          <a:xfrm>
            <a:off x="628743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560906-5F8D-A130-E8EA-F499F6A097D9}"/>
              </a:ext>
            </a:extLst>
          </p:cNvPr>
          <p:cNvSpPr txBox="1"/>
          <p:nvPr/>
        </p:nvSpPr>
        <p:spPr>
          <a:xfrm>
            <a:off x="2477223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09DEC-E907-580C-E6E0-23AE6375412A}"/>
              </a:ext>
            </a:extLst>
          </p:cNvPr>
          <p:cNvSpPr txBox="1"/>
          <p:nvPr/>
        </p:nvSpPr>
        <p:spPr>
          <a:xfrm>
            <a:off x="376026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F6C16-A4A1-7F6A-16CE-D95824D09616}"/>
              </a:ext>
            </a:extLst>
          </p:cNvPr>
          <p:cNvSpPr txBox="1"/>
          <p:nvPr/>
        </p:nvSpPr>
        <p:spPr>
          <a:xfrm>
            <a:off x="5036198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D2AAAF-18E7-81FA-F59D-F9F68E81EA60}"/>
              </a:ext>
            </a:extLst>
          </p:cNvPr>
          <p:cNvSpPr txBox="1"/>
          <p:nvPr/>
        </p:nvSpPr>
        <p:spPr>
          <a:xfrm>
            <a:off x="628537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84046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13677" y="26670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id of squares with dots&#10;&#10;Description automatically generated">
            <a:extLst>
              <a:ext uri="{FF2B5EF4-FFF2-40B4-BE49-F238E27FC236}">
                <a16:creationId xmlns:a16="http://schemas.microsoft.com/office/drawing/2014/main" id="{31DCD3D0-EAF4-A40C-D603-FB23CAB9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950"/>
          <a:stretch/>
        </p:blipFill>
        <p:spPr>
          <a:xfrm>
            <a:off x="2093912" y="22860"/>
            <a:ext cx="5919500" cy="53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819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13677" y="26670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id of squares with dots&#10;&#10;Description automatically generated">
            <a:extLst>
              <a:ext uri="{FF2B5EF4-FFF2-40B4-BE49-F238E27FC236}">
                <a16:creationId xmlns:a16="http://schemas.microsoft.com/office/drawing/2014/main" id="{31DCD3D0-EAF4-A40C-D603-FB23CAB9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950"/>
          <a:stretch/>
        </p:blipFill>
        <p:spPr>
          <a:xfrm>
            <a:off x="2093912" y="22860"/>
            <a:ext cx="5919500" cy="537978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EE912BB-B92E-EEAA-2D7A-483A8B19D009}"/>
              </a:ext>
            </a:extLst>
          </p:cNvPr>
          <p:cNvCxnSpPr>
            <a:cxnSpLocks/>
          </p:cNvCxnSpPr>
          <p:nvPr/>
        </p:nvCxnSpPr>
        <p:spPr>
          <a:xfrm>
            <a:off x="1581665" y="2069757"/>
            <a:ext cx="1717589" cy="174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CE70CC-FE7B-BA2B-B75B-8C4907B6A2F6}"/>
              </a:ext>
            </a:extLst>
          </p:cNvPr>
          <p:cNvSpPr txBox="1"/>
          <p:nvPr/>
        </p:nvSpPr>
        <p:spPr>
          <a:xfrm>
            <a:off x="566041" y="1874477"/>
            <a:ext cx="14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1387372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18669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id of red squares&#10;&#10;Description automatically generated">
            <a:extLst>
              <a:ext uri="{FF2B5EF4-FFF2-40B4-BE49-F238E27FC236}">
                <a16:creationId xmlns:a16="http://schemas.microsoft.com/office/drawing/2014/main" id="{2FB31BC5-8F19-E3A2-A8DB-01B60DD446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308"/>
          <a:stretch/>
        </p:blipFill>
        <p:spPr>
          <a:xfrm>
            <a:off x="2088415" y="11451"/>
            <a:ext cx="5937145" cy="54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2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10334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rossword puzzle with red squares&#10;&#10;Description automatically generated">
            <a:extLst>
              <a:ext uri="{FF2B5EF4-FFF2-40B4-BE49-F238E27FC236}">
                <a16:creationId xmlns:a16="http://schemas.microsoft.com/office/drawing/2014/main" id="{560CB011-AC51-8106-F202-9613B21A3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t="5763" r="5321" b="5736"/>
          <a:stretch/>
        </p:blipFill>
        <p:spPr>
          <a:xfrm>
            <a:off x="2369820" y="-786"/>
            <a:ext cx="5349240" cy="54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3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2333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id of red squares&#10;&#10;Description automatically generated">
            <a:extLst>
              <a:ext uri="{FF2B5EF4-FFF2-40B4-BE49-F238E27FC236}">
                <a16:creationId xmlns:a16="http://schemas.microsoft.com/office/drawing/2014/main" id="{2C300A77-B8DB-C753-32AF-7205CF48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5763" r="5101" b="5308"/>
          <a:stretch/>
        </p:blipFill>
        <p:spPr>
          <a:xfrm>
            <a:off x="2384425" y="-748"/>
            <a:ext cx="5349240" cy="54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85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2333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id of red squares&#10;&#10;Description automatically generated">
            <a:extLst>
              <a:ext uri="{FF2B5EF4-FFF2-40B4-BE49-F238E27FC236}">
                <a16:creationId xmlns:a16="http://schemas.microsoft.com/office/drawing/2014/main" id="{2C300A77-B8DB-C753-32AF-7205CF48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5763" r="5101" b="5308"/>
          <a:stretch/>
        </p:blipFill>
        <p:spPr>
          <a:xfrm>
            <a:off x="2384425" y="-748"/>
            <a:ext cx="5349240" cy="54543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0AC9E5-8AE2-747C-2D7A-CEC3728CE02B}"/>
              </a:ext>
            </a:extLst>
          </p:cNvPr>
          <p:cNvCxnSpPr/>
          <p:nvPr/>
        </p:nvCxnSpPr>
        <p:spPr>
          <a:xfrm>
            <a:off x="1044146" y="2353962"/>
            <a:ext cx="4812957" cy="1476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8CD801-D938-E769-45B5-AF692B2F87C2}"/>
              </a:ext>
            </a:extLst>
          </p:cNvPr>
          <p:cNvSpPr txBox="1"/>
          <p:nvPr/>
        </p:nvSpPr>
        <p:spPr>
          <a:xfrm>
            <a:off x="566041" y="1874477"/>
            <a:ext cx="14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323414</a:t>
            </a:r>
          </a:p>
        </p:txBody>
      </p:sp>
    </p:spTree>
    <p:extLst>
      <p:ext uri="{BB962C8B-B14F-4D97-AF65-F5344CB8AC3E}">
        <p14:creationId xmlns:p14="http://schemas.microsoft.com/office/powerpoint/2010/main" val="11349243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4" name="Picture 3" descr="A red and black dotted diagram&#10;&#10;Description automatically generated with medium confidence">
            <a:extLst>
              <a:ext uri="{FF2B5EF4-FFF2-40B4-BE49-F238E27FC236}">
                <a16:creationId xmlns:a16="http://schemas.microsoft.com/office/drawing/2014/main" id="{77182F22-0D6C-573D-8320-32F9F0285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"/>
          <a:stretch/>
        </p:blipFill>
        <p:spPr>
          <a:xfrm>
            <a:off x="2464033" y="90351"/>
            <a:ext cx="6052844" cy="5427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A37DE-687F-0938-4CE3-C0C9CCBF0BDC}"/>
              </a:ext>
            </a:extLst>
          </p:cNvPr>
          <p:cNvSpPr txBox="1"/>
          <p:nvPr/>
        </p:nvSpPr>
        <p:spPr>
          <a:xfrm>
            <a:off x="217322" y="3740656"/>
            <a:ext cx="6118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SuperQT</a:t>
            </a:r>
            <a:endParaRPr lang="en-US" sz="28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stable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totally ordered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simple out of sample and update</a:t>
            </a:r>
          </a:p>
        </p:txBody>
      </p:sp>
    </p:spTree>
    <p:extLst>
      <p:ext uri="{BB962C8B-B14F-4D97-AF65-F5344CB8AC3E}">
        <p14:creationId xmlns:p14="http://schemas.microsoft.com/office/powerpoint/2010/main" val="33112275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8514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A37DE-687F-0938-4CE3-C0C9CCBF0BDC}"/>
              </a:ext>
            </a:extLst>
          </p:cNvPr>
          <p:cNvSpPr txBox="1"/>
          <p:nvPr/>
        </p:nvSpPr>
        <p:spPr>
          <a:xfrm>
            <a:off x="217322" y="3740656"/>
            <a:ext cx="6118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SuperQT</a:t>
            </a:r>
            <a:endParaRPr lang="en-US" sz="28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stable in CV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totally ordered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simple out of sample and update</a:t>
            </a:r>
          </a:p>
        </p:txBody>
      </p:sp>
    </p:spTree>
    <p:extLst>
      <p:ext uri="{BB962C8B-B14F-4D97-AF65-F5344CB8AC3E}">
        <p14:creationId xmlns:p14="http://schemas.microsoft.com/office/powerpoint/2010/main" val="40717381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508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TOTALLY ORDERED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An observation will nest exactly into one cell at any given depth, and fit depth is a function of both fit and density, and big jumps in depth are rare.</a:t>
            </a:r>
          </a:p>
        </p:txBody>
      </p:sp>
    </p:spTree>
    <p:extLst>
      <p:ext uri="{BB962C8B-B14F-4D97-AF65-F5344CB8AC3E}">
        <p14:creationId xmlns:p14="http://schemas.microsoft.com/office/powerpoint/2010/main" val="1891123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LOCAL MODELS, LOCAL PREDICTIONS</a:t>
            </a:r>
          </a:p>
        </p:txBody>
      </p:sp>
    </p:spTree>
    <p:extLst>
      <p:ext uri="{BB962C8B-B14F-4D97-AF65-F5344CB8AC3E}">
        <p14:creationId xmlns:p14="http://schemas.microsoft.com/office/powerpoint/2010/main" val="35749409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50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FCF02-AB02-10CE-B015-7A78403F7BDF}"/>
              </a:ext>
            </a:extLst>
          </p:cNvPr>
          <p:cNvCxnSpPr>
            <a:cxnSpLocks/>
          </p:cNvCxnSpPr>
          <p:nvPr/>
        </p:nvCxnSpPr>
        <p:spPr>
          <a:xfrm flipV="1">
            <a:off x="1270686" y="1285103"/>
            <a:ext cx="2102709" cy="1421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16714-96A6-9347-5A2B-D311C12171B4}"/>
              </a:ext>
            </a:extLst>
          </p:cNvPr>
          <p:cNvCxnSpPr>
            <a:cxnSpLocks/>
          </p:cNvCxnSpPr>
          <p:nvPr/>
        </p:nvCxnSpPr>
        <p:spPr>
          <a:xfrm flipV="1">
            <a:off x="1270686" y="1173892"/>
            <a:ext cx="3233352" cy="1929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BCC314-1304-37D7-76AA-7F924A69D4AC}"/>
              </a:ext>
            </a:extLst>
          </p:cNvPr>
          <p:cNvCxnSpPr>
            <a:cxnSpLocks/>
          </p:cNvCxnSpPr>
          <p:nvPr/>
        </p:nvCxnSpPr>
        <p:spPr>
          <a:xfrm flipV="1">
            <a:off x="1050324" y="2964428"/>
            <a:ext cx="3538152" cy="923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01F492-C619-0E3B-CAC6-F5F8E182D032}"/>
              </a:ext>
            </a:extLst>
          </p:cNvPr>
          <p:cNvSpPr txBox="1"/>
          <p:nvPr/>
        </p:nvSpPr>
        <p:spPr>
          <a:xfrm>
            <a:off x="119915" y="2465947"/>
            <a:ext cx="13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Always 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EDBA5-851A-E38D-D89B-A5097B6A8D23}"/>
              </a:ext>
            </a:extLst>
          </p:cNvPr>
          <p:cNvSpPr txBox="1"/>
          <p:nvPr/>
        </p:nvSpPr>
        <p:spPr>
          <a:xfrm>
            <a:off x="166847" y="2939877"/>
            <a:ext cx="13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2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or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 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2AC88-0519-B49B-6368-F02B3E56B37C}"/>
              </a:ext>
            </a:extLst>
          </p:cNvPr>
          <p:cNvSpPr txBox="1"/>
          <p:nvPr/>
        </p:nvSpPr>
        <p:spPr>
          <a:xfrm>
            <a:off x="156114" y="3413807"/>
            <a:ext cx="103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4112 </a:t>
            </a:r>
          </a:p>
          <a:p>
            <a:pPr algn="ctr"/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or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 </a:t>
            </a:r>
          </a:p>
          <a:p>
            <a:pPr algn="ctr"/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411</a:t>
            </a:r>
          </a:p>
        </p:txBody>
      </p:sp>
    </p:spTree>
    <p:extLst>
      <p:ext uri="{BB962C8B-B14F-4D97-AF65-F5344CB8AC3E}">
        <p14:creationId xmlns:p14="http://schemas.microsoft.com/office/powerpoint/2010/main" val="40533353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7C77DB-0069-6D61-C919-4F17355AD913}"/>
              </a:ext>
            </a:extLst>
          </p:cNvPr>
          <p:cNvCxnSpPr>
            <a:cxnSpLocks/>
          </p:cNvCxnSpPr>
          <p:nvPr/>
        </p:nvCxnSpPr>
        <p:spPr>
          <a:xfrm flipH="1">
            <a:off x="8474675" y="5339479"/>
            <a:ext cx="142308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079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UPDATING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Treat 0 as a child of some larger frame and prepend all cells with its new index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7C77DB-0069-6D61-C919-4F17355AD913}"/>
              </a:ext>
            </a:extLst>
          </p:cNvPr>
          <p:cNvCxnSpPr>
            <a:cxnSpLocks/>
          </p:cNvCxnSpPr>
          <p:nvPr/>
        </p:nvCxnSpPr>
        <p:spPr>
          <a:xfrm flipH="1">
            <a:off x="8474675" y="5339479"/>
            <a:ext cx="142308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177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5" b="2812"/>
          <a:stretch/>
        </p:blipFill>
        <p:spPr>
          <a:xfrm>
            <a:off x="2473260" y="90350"/>
            <a:ext cx="4988891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UPDATING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Treat 0 as a child of some larger frame and prepend all cells with its new index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E1EE9B-4B58-449B-5F3C-5E332909B875}"/>
              </a:ext>
            </a:extLst>
          </p:cNvPr>
          <p:cNvGrpSpPr/>
          <p:nvPr/>
        </p:nvGrpSpPr>
        <p:grpSpPr>
          <a:xfrm>
            <a:off x="2808514" y="-440871"/>
            <a:ext cx="7484076" cy="5568042"/>
            <a:chOff x="2808514" y="-440871"/>
            <a:chExt cx="7484076" cy="5568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843163-38D5-2A1C-02A2-2CCDF2466E30}"/>
                </a:ext>
              </a:extLst>
            </p:cNvPr>
            <p:cNvCxnSpPr/>
            <p:nvPr/>
          </p:nvCxnSpPr>
          <p:spPr>
            <a:xfrm flipV="1">
              <a:off x="2811162" y="-440871"/>
              <a:ext cx="0" cy="9722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6605BF-8C1C-3F5E-B274-C331B663A93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514" y="531341"/>
              <a:ext cx="74840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33C8D2-7A3E-5006-3AC9-9AA8FFDE063A}"/>
                </a:ext>
              </a:extLst>
            </p:cNvPr>
            <p:cNvCxnSpPr/>
            <p:nvPr/>
          </p:nvCxnSpPr>
          <p:spPr>
            <a:xfrm>
              <a:off x="7304388" y="0"/>
              <a:ext cx="0" cy="51271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56337D-9451-5CF6-3D84-9C22F9494BBF}"/>
                </a:ext>
              </a:extLst>
            </p:cNvPr>
            <p:cNvCxnSpPr>
              <a:cxnSpLocks/>
            </p:cNvCxnSpPr>
            <p:nvPr/>
          </p:nvCxnSpPr>
          <p:spPr>
            <a:xfrm>
              <a:off x="7304388" y="5116948"/>
              <a:ext cx="28656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B5E1F-12C7-C157-8FD1-27075F3806FA}"/>
              </a:ext>
            </a:extLst>
          </p:cNvPr>
          <p:cNvSpPr txBox="1"/>
          <p:nvPr/>
        </p:nvSpPr>
        <p:spPr>
          <a:xfrm>
            <a:off x="2766475" y="508836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CE3C1-0E4E-14F2-1318-3CD5FC7BF010}"/>
              </a:ext>
            </a:extLst>
          </p:cNvPr>
          <p:cNvSpPr txBox="1"/>
          <p:nvPr/>
        </p:nvSpPr>
        <p:spPr>
          <a:xfrm>
            <a:off x="7312438" y="564003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16D43-F5E4-BC50-F634-7106E70DCB85}"/>
              </a:ext>
            </a:extLst>
          </p:cNvPr>
          <p:cNvSpPr txBox="1"/>
          <p:nvPr/>
        </p:nvSpPr>
        <p:spPr>
          <a:xfrm>
            <a:off x="7299448" y="167362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A53A-1681-AA60-1BCA-BD9AF7C54B09}"/>
              </a:ext>
            </a:extLst>
          </p:cNvPr>
          <p:cNvSpPr txBox="1"/>
          <p:nvPr/>
        </p:nvSpPr>
        <p:spPr>
          <a:xfrm>
            <a:off x="2776237" y="14593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80084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5" b="2812"/>
          <a:stretch/>
        </p:blipFill>
        <p:spPr>
          <a:xfrm>
            <a:off x="2473260" y="90350"/>
            <a:ext cx="4988891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UPDATING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Treat 0 as a child of some larger frame and prepend all cells with its new index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E1EE9B-4B58-449B-5F3C-5E332909B875}"/>
              </a:ext>
            </a:extLst>
          </p:cNvPr>
          <p:cNvGrpSpPr/>
          <p:nvPr/>
        </p:nvGrpSpPr>
        <p:grpSpPr>
          <a:xfrm>
            <a:off x="2808514" y="-440871"/>
            <a:ext cx="7484076" cy="5568042"/>
            <a:chOff x="2808514" y="-440871"/>
            <a:chExt cx="7484076" cy="5568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843163-38D5-2A1C-02A2-2CCDF2466E30}"/>
                </a:ext>
              </a:extLst>
            </p:cNvPr>
            <p:cNvCxnSpPr/>
            <p:nvPr/>
          </p:nvCxnSpPr>
          <p:spPr>
            <a:xfrm flipV="1">
              <a:off x="2811162" y="-440871"/>
              <a:ext cx="0" cy="9722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6605BF-8C1C-3F5E-B274-C331B663A93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514" y="531341"/>
              <a:ext cx="74840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33C8D2-7A3E-5006-3AC9-9AA8FFDE063A}"/>
                </a:ext>
              </a:extLst>
            </p:cNvPr>
            <p:cNvCxnSpPr/>
            <p:nvPr/>
          </p:nvCxnSpPr>
          <p:spPr>
            <a:xfrm>
              <a:off x="7304388" y="0"/>
              <a:ext cx="0" cy="51271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56337D-9451-5CF6-3D84-9C22F9494BBF}"/>
                </a:ext>
              </a:extLst>
            </p:cNvPr>
            <p:cNvCxnSpPr>
              <a:cxnSpLocks/>
            </p:cNvCxnSpPr>
            <p:nvPr/>
          </p:nvCxnSpPr>
          <p:spPr>
            <a:xfrm>
              <a:off x="7304388" y="5116948"/>
              <a:ext cx="28656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B5E1F-12C7-C157-8FD1-27075F3806FA}"/>
              </a:ext>
            </a:extLst>
          </p:cNvPr>
          <p:cNvSpPr txBox="1"/>
          <p:nvPr/>
        </p:nvSpPr>
        <p:spPr>
          <a:xfrm>
            <a:off x="2766475" y="508836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CE3C1-0E4E-14F2-1318-3CD5FC7BF010}"/>
              </a:ext>
            </a:extLst>
          </p:cNvPr>
          <p:cNvSpPr txBox="1"/>
          <p:nvPr/>
        </p:nvSpPr>
        <p:spPr>
          <a:xfrm>
            <a:off x="7312438" y="564003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16D43-F5E4-BC50-F634-7106E70DCB85}"/>
              </a:ext>
            </a:extLst>
          </p:cNvPr>
          <p:cNvSpPr txBox="1"/>
          <p:nvPr/>
        </p:nvSpPr>
        <p:spPr>
          <a:xfrm>
            <a:off x="7299448" y="167362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A53A-1681-AA60-1BCA-BD9AF7C54B09}"/>
              </a:ext>
            </a:extLst>
          </p:cNvPr>
          <p:cNvSpPr txBox="1"/>
          <p:nvPr/>
        </p:nvSpPr>
        <p:spPr>
          <a:xfrm>
            <a:off x="2776237" y="14593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210ED7-0923-9B3B-FBBA-D034BA646F71}"/>
              </a:ext>
            </a:extLst>
          </p:cNvPr>
          <p:cNvCxnSpPr>
            <a:cxnSpLocks/>
          </p:cNvCxnSpPr>
          <p:nvPr/>
        </p:nvCxnSpPr>
        <p:spPr>
          <a:xfrm flipV="1">
            <a:off x="1522748" y="3534508"/>
            <a:ext cx="1953723" cy="667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9F0515-2FA5-9D6E-2CC5-B684ACAFE2AB}"/>
              </a:ext>
            </a:extLst>
          </p:cNvPr>
          <p:cNvSpPr txBox="1"/>
          <p:nvPr/>
        </p:nvSpPr>
        <p:spPr>
          <a:xfrm>
            <a:off x="312165" y="3942388"/>
            <a:ext cx="179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424 </a:t>
            </a:r>
            <a:r>
              <a:rPr lang="en-US" sz="28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updates to </a:t>
            </a:r>
            <a:r>
              <a:rPr lang="en-US" sz="2800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4424</a:t>
            </a:r>
            <a:endParaRPr lang="en-US" sz="2800" dirty="0">
              <a:solidFill>
                <a:schemeClr val="accent2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873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enqueue a root cell that predicts y ~ X, the “global” model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1. SPLIT: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pop the first cell from our queue and split it into four. For each split: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1-1. fit a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submodel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predicting only outcomes in that cell using data in that cell.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1-2. update predictions for the whole map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1-3. if predictions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significantly better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return the split to the queue &amp; go to 1,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otherwise assign all observations in that split the parent’s label &amp; discard the split.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 model with all current feature X label interactions (one hot).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2-1.  if all terms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are significant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go to 3,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 otherwise find the deepest non-significant term,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2-2. for all non-significant terms at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2-2-1. merge the non-significant term into its parent leaf’s term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2-2-2. remove the non-significant term itself and go to 2-1.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final model on the final design matrix from 2.</a:t>
            </a:r>
          </a:p>
        </p:txBody>
      </p:sp>
    </p:spTree>
    <p:extLst>
      <p:ext uri="{BB962C8B-B14F-4D97-AF65-F5344CB8AC3E}">
        <p14:creationId xmlns:p14="http://schemas.microsoft.com/office/powerpoint/2010/main" val="26343659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enqueue a root cell that predicts y ~ X, the “global” model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1. SPLIT: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pop the first cell from our queue and split it into four. For each split: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1-1. fit a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submodel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predicting only outcomes in that cell using data in that cell.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1-2. update predictions for the whole map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1-3. if predictions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significantly better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return the split to the queue &amp; go to 1,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otherwise assign all observations in that split the parent’s label &amp; discard the split.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 model with all current feature X label interactions (one hot).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2-1.  if all terms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are significant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go to 3,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 otherwise find the deepest non-significant term,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2-2. for all non-significant terms at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2-2-1. merge the non-significant term into its parent leaf’s term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2-2-2. remove the non-significant term itself and go to 2-1.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final model on the final design matrix from 2.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F3466D-FE96-922A-E23A-73840BCF4300}"/>
                  </a:ext>
                </a:extLst>
              </p:cNvPr>
              <p:cNvSpPr txBox="1"/>
              <p:nvPr/>
            </p:nvSpPr>
            <p:spPr>
              <a:xfrm>
                <a:off x="640554" y="4257928"/>
                <a:ext cx="8914747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Note that this is </a:t>
                </a:r>
                <a:r>
                  <a:rPr lang="en-US" i="1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model agnostic</a:t>
                </a:r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: can use any learner, classification or regression.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- GLMs can split using LRT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 prune using Wald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𝑡</m:t>
                    </m:r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 tests: 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- Always can split using score improvement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𝑀𝑆𝐸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&gt;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𝜀</m:t>
                    </m:r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   prune using permutation feature importance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𝑙𝑒𝑎𝑓</m:t>
                        </m:r>
                      </m:e>
                    </m:d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 in best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SF Pro Light" pitchFamily="2" charset="0"/>
                  </a:rPr>
                  <a:t>q </a:t>
                </a:r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% of unpruned features)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F3466D-FE96-922A-E23A-73840BCF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4" y="4257928"/>
                <a:ext cx="8914747" cy="1221745"/>
              </a:xfrm>
              <a:prstGeom prst="rect">
                <a:avLst/>
              </a:prstGeom>
              <a:blipFill>
                <a:blip r:embed="rId3"/>
                <a:stretch>
                  <a:fillRect l="-569" t="-2062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295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DDC7D-EB75-2010-BF24-90F2AFB87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62919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8771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COMPARISONS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82023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84101B-8FA0-AC39-4617-37BAE9315FE0}"/>
              </a:ext>
            </a:extLst>
          </p:cNvPr>
          <p:cNvSpPr txBox="1"/>
          <p:nvPr/>
        </p:nvSpPr>
        <p:spPr>
          <a:xfrm>
            <a:off x="182879" y="3981743"/>
            <a:ext cx="9536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Small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usually need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(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dof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issues)</a:t>
            </a:r>
          </a:p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Big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both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are useful </a:t>
            </a:r>
          </a:p>
        </p:txBody>
      </p:sp>
    </p:spTree>
    <p:extLst>
      <p:ext uri="{BB962C8B-B14F-4D97-AF65-F5344CB8AC3E}">
        <p14:creationId xmlns:p14="http://schemas.microsoft.com/office/powerpoint/2010/main" val="38465979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COMPARISONS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/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84101B-8FA0-AC39-4617-37BAE9315FE0}"/>
              </a:ext>
            </a:extLst>
          </p:cNvPr>
          <p:cNvSpPr txBox="1"/>
          <p:nvPr/>
        </p:nvSpPr>
        <p:spPr>
          <a:xfrm>
            <a:off x="182879" y="3981743"/>
            <a:ext cx="9536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Small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usually need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(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dof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issues)</a:t>
            </a:r>
          </a:p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Big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both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are useful </a:t>
            </a:r>
          </a:p>
        </p:txBody>
      </p:sp>
    </p:spTree>
    <p:extLst>
      <p:ext uri="{BB962C8B-B14F-4D97-AF65-F5344CB8AC3E}">
        <p14:creationId xmlns:p14="http://schemas.microsoft.com/office/powerpoint/2010/main" val="40981488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326802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LOCAL MODELS IN DATA SCIENCE</a:t>
            </a:r>
          </a:p>
          <a:p>
            <a:r>
              <a:rPr lang="en-US" sz="4000" spc="-1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	reverberations of a local revolution</a:t>
            </a:r>
          </a:p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solidFill>
                <a:schemeClr val="bg1">
                  <a:lumMod val="6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15736317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76906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537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19256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78EA28-D086-88D7-0673-D1E13E25D8C1}"/>
              </a:ext>
            </a:extLst>
          </p:cNvPr>
          <p:cNvSpPr txBox="1"/>
          <p:nvPr/>
        </p:nvSpPr>
        <p:spPr>
          <a:xfrm>
            <a:off x="182879" y="3981743"/>
            <a:ext cx="9536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Pruning is especially powerful in big data:</a:t>
            </a:r>
          </a:p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~90 feature x leaf interactions in Skater &amp;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SuperQT</a:t>
            </a:r>
            <a:endParaRPr lang="en-US" sz="3200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~60 post pruning w/ very small change to fit (for both)</a:t>
            </a:r>
          </a:p>
        </p:txBody>
      </p:sp>
    </p:spTree>
    <p:extLst>
      <p:ext uri="{BB962C8B-B14F-4D97-AF65-F5344CB8AC3E}">
        <p14:creationId xmlns:p14="http://schemas.microsoft.com/office/powerpoint/2010/main" val="68258406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087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AAE95-6A31-DB83-EE1E-5814E3D2D024}"/>
              </a:ext>
            </a:extLst>
          </p:cNvPr>
          <p:cNvSpPr/>
          <p:nvPr/>
        </p:nvSpPr>
        <p:spPr>
          <a:xfrm>
            <a:off x="0" y="2063886"/>
            <a:ext cx="9973876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027B-EE14-B4AC-34F8-6BCE006AD649}"/>
              </a:ext>
            </a:extLst>
          </p:cNvPr>
          <p:cNvSpPr txBox="1"/>
          <p:nvPr/>
        </p:nvSpPr>
        <p:spPr>
          <a:xfrm>
            <a:off x="262551" y="4481465"/>
            <a:ext cx="944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Prices in general are expensive towards the coast, also in the start-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upish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areas in the north east.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DD8BE-414D-42F0-A45C-90453867B2FE}"/>
              </a:ext>
            </a:extLst>
          </p:cNvPr>
          <p:cNvSpPr/>
          <p:nvPr/>
        </p:nvSpPr>
        <p:spPr>
          <a:xfrm>
            <a:off x="3442104" y="-1"/>
            <a:ext cx="6531772" cy="19611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085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AAE95-6A31-DB83-EE1E-5814E3D2D024}"/>
              </a:ext>
            </a:extLst>
          </p:cNvPr>
          <p:cNvSpPr/>
          <p:nvPr/>
        </p:nvSpPr>
        <p:spPr>
          <a:xfrm>
            <a:off x="0" y="90350"/>
            <a:ext cx="9973876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027B-EE14-B4AC-34F8-6BCE006AD649}"/>
              </a:ext>
            </a:extLst>
          </p:cNvPr>
          <p:cNvSpPr txBox="1"/>
          <p:nvPr/>
        </p:nvSpPr>
        <p:spPr>
          <a:xfrm>
            <a:off x="262551" y="4481465"/>
            <a:ext cx="944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Space is at a premium, with living space slightly more expensive south-center.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D3C7D-3855-90FA-3A6D-55A066A36A6D}"/>
              </a:ext>
            </a:extLst>
          </p:cNvPr>
          <p:cNvSpPr/>
          <p:nvPr/>
        </p:nvSpPr>
        <p:spPr>
          <a:xfrm>
            <a:off x="6553200" y="2263366"/>
            <a:ext cx="3527425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98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474200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latin typeface="Roboto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5879065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FFFFFF"/>
                </a:solidFill>
                <a:latin typeface="Futura Medium" panose="020B0602020204020303" pitchFamily="34" charset="-79"/>
                <a:ea typeface="SF Pro Heavy" pitchFamily="2" charset="0"/>
                <a:cs typeface="Futura Medium" panose="020B0602020204020303" pitchFamily="34" charset="-79"/>
              </a:rPr>
              <a:t>LEVI JOHN WOLF</a:t>
            </a:r>
            <a:endParaRPr lang="en-US" sz="3200" strike="noStrike" spc="-1" dirty="0">
              <a:solidFill>
                <a:srgbClr val="FFFFFF"/>
              </a:solidFill>
              <a:latin typeface="Futura Medium" panose="020B0602020204020303" pitchFamily="34" charset="-79"/>
              <a:ea typeface="SF Pro Heavy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9E7CEAC-DB92-0804-4433-ED8F41355768}"/>
              </a:ext>
            </a:extLst>
          </p:cNvPr>
          <p:cNvSpPr txBox="1"/>
          <p:nvPr/>
        </p:nvSpPr>
        <p:spPr>
          <a:xfrm>
            <a:off x="457200" y="185587"/>
            <a:ext cx="9209314" cy="2769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8800" b="1" strike="noStrike" spc="-1" dirty="0">
                <a:solidFill>
                  <a:srgbClr val="000000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SUPERVISED QUADTREES: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 new algorithm for 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local data science</a:t>
            </a:r>
            <a:endParaRPr lang="en-US" sz="5400" strike="noStrike" spc="-1" dirty="0">
              <a:solidFill>
                <a:srgbClr val="000000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5" name="TextShape 3">
            <a:extLst>
              <a:ext uri="{FF2B5EF4-FFF2-40B4-BE49-F238E27FC236}">
                <a16:creationId xmlns:a16="http://schemas.microsoft.com/office/drawing/2014/main" id="{9BC2C6C5-08A1-147E-6646-0327C570C7D1}"/>
              </a:ext>
            </a:extLst>
          </p:cNvPr>
          <p:cNvSpPr txBox="1"/>
          <p:nvPr/>
        </p:nvSpPr>
        <p:spPr>
          <a:xfrm>
            <a:off x="4201560" y="5571945"/>
            <a:ext cx="5879065" cy="5336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14000"/>
              </a:lnSpc>
            </a:pPr>
            <a:r>
              <a:rPr lang="en-US" sz="2400" spc="60" dirty="0">
                <a:solidFill>
                  <a:schemeClr val="bg1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levi.john.wolf@bristol.ac.uk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9BFC7-DBDA-65A8-9DA7-9E07431B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22" y="3103790"/>
            <a:ext cx="2374503" cy="24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4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326802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LOCAL MODELS IN DATA SCIENCE</a:t>
            </a:r>
          </a:p>
          <a:p>
            <a:r>
              <a:rPr lang="en-US" sz="4000" spc="-1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	reverberations of a local revolution</a:t>
            </a:r>
          </a:p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finding fault lines in effect stability</a:t>
            </a:r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solidFill>
                <a:schemeClr val="bg1">
                  <a:lumMod val="6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6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354497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BEFORE THE SUPERVISED QUADTREE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9C51-FF83-B5C0-D651-742873BA773F}"/>
              </a:ext>
            </a:extLst>
          </p:cNvPr>
          <p:cNvSpPr txBox="1"/>
          <p:nvPr/>
        </p:nvSpPr>
        <p:spPr>
          <a:xfrm>
            <a:off x="549836" y="256988"/>
            <a:ext cx="886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Späth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(1979)’s three-stage process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CLUSTER: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find clusters in the data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ESTIMATE: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the model using clusters as a feature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REFINE: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flip poorly-fit observations to a different cluster</a:t>
            </a: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Heuristic (i.e. not optimal),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slow+computationally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intensive, likelihood-dependent, even in the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seriously improved spatial variant provided by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Sugasawa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Murakami (2021)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No guarantee of recovering the original classes</a:t>
            </a:r>
          </a:p>
        </p:txBody>
      </p:sp>
    </p:spTree>
    <p:extLst>
      <p:ext uri="{BB962C8B-B14F-4D97-AF65-F5344CB8AC3E}">
        <p14:creationId xmlns:p14="http://schemas.microsoft.com/office/powerpoint/2010/main" val="3575330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CLUSTERING REGRESSION</a:t>
            </a:r>
          </a:p>
        </p:txBody>
      </p:sp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BC6A54D0-0283-8D60-E0F4-DB782497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243840"/>
            <a:ext cx="6795757" cy="5274318"/>
          </a:xfrm>
          <a:prstGeom prst="rect">
            <a:avLst/>
          </a:prstGeom>
        </p:spPr>
      </p:pic>
      <p:pic>
        <p:nvPicPr>
          <p:cNvPr id="7" name="Picture 6" descr="A line graph with red and blue dots&#10;&#10;Description automatically generated">
            <a:extLst>
              <a:ext uri="{FF2B5EF4-FFF2-40B4-BE49-F238E27FC236}">
                <a16:creationId xmlns:a16="http://schemas.microsoft.com/office/drawing/2014/main" id="{198EAC51-386B-293B-BC53-0D6985B4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4"/>
          <a:stretch/>
        </p:blipFill>
        <p:spPr>
          <a:xfrm>
            <a:off x="1633515" y="670560"/>
            <a:ext cx="6795758" cy="48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4380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CLUSTERING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32423F-A479-A4C7-BC68-0857A3456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8" y="256752"/>
            <a:ext cx="6760275" cy="524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40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14407</TotalTime>
  <Words>2435</Words>
  <Application>Microsoft Macintosh PowerPoint</Application>
  <PresentationFormat>Custom</PresentationFormat>
  <Paragraphs>691</Paragraphs>
  <Slides>55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3" baseType="lpstr">
      <vt:lpstr>Arial</vt:lpstr>
      <vt:lpstr>Calibri</vt:lpstr>
      <vt:lpstr>Cambria Math</vt:lpstr>
      <vt:lpstr>Futura</vt:lpstr>
      <vt:lpstr>Futura Medium</vt:lpstr>
      <vt:lpstr>Futura Medium</vt:lpstr>
      <vt:lpstr>Palatino</vt:lpstr>
      <vt:lpstr>Roboto</vt:lpstr>
      <vt:lpstr>SF Mono</vt:lpstr>
      <vt:lpstr>SF Mono Heavy</vt:lpstr>
      <vt:lpstr>SF Pro</vt:lpstr>
      <vt:lpstr>SF Pro Heavy</vt:lpstr>
      <vt:lpstr>SF Pro Light</vt:lpstr>
      <vt:lpstr>SF Pro Semibold</vt:lpstr>
      <vt:lpstr>SF Pro Thin</vt:lpstr>
      <vt:lpstr>Symbol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Levi Wolf</cp:lastModifiedBy>
  <cp:revision>79</cp:revision>
  <dcterms:created xsi:type="dcterms:W3CDTF">2019-09-10T12:48:38Z</dcterms:created>
  <dcterms:modified xsi:type="dcterms:W3CDTF">2023-09-06T10:25:29Z</dcterms:modified>
  <dc:language>en-US</dc:language>
</cp:coreProperties>
</file>